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B3F6-8977-4131-B20C-B9309E9A62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5E87B14-7667-41CB-80C8-90E9E6E8AA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C39D26-52C1-40DD-AEE4-6BE633A9AE20}"/>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5" name="Footer Placeholder 4">
            <a:extLst>
              <a:ext uri="{FF2B5EF4-FFF2-40B4-BE49-F238E27FC236}">
                <a16:creationId xmlns:a16="http://schemas.microsoft.com/office/drawing/2014/main" id="{B1024608-30CC-4322-81C5-23702BF5C7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C83585-2A6E-4F0E-944A-EE0EA26CC019}"/>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183360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3F402-93C7-4552-B770-F73F9D844B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6F62BD-141F-4CC7-8753-A745CB183C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29366E-11C0-498B-A47A-BBDF5CA98375}"/>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5" name="Footer Placeholder 4">
            <a:extLst>
              <a:ext uri="{FF2B5EF4-FFF2-40B4-BE49-F238E27FC236}">
                <a16:creationId xmlns:a16="http://schemas.microsoft.com/office/drawing/2014/main" id="{0123AD96-F593-48D2-AA91-A9963AA35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6EE38F-EB5E-4073-9EF3-D3F1C2CD785B}"/>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327617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DA685-8864-4E04-8FE9-3E69885166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2F59FDC-5B42-4225-9E60-E006DC288B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726A3CD-C532-4F8B-9C13-1742A5BA811B}"/>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5" name="Footer Placeholder 4">
            <a:extLst>
              <a:ext uri="{FF2B5EF4-FFF2-40B4-BE49-F238E27FC236}">
                <a16:creationId xmlns:a16="http://schemas.microsoft.com/office/drawing/2014/main" id="{0551BE84-C889-4347-9CAF-2677240E8D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1B54CB-0B88-4B27-A91D-39C49F0AB456}"/>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756651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786CC-F06A-4EFA-AA56-3885A1F2DD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A65A88-EC61-40DD-8B10-18EB1C34D35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76D390-1FCC-4969-AB4D-21DBDE02BF4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C01055-7F66-4A97-9AEE-50BA41B5ED43}"/>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6" name="Footer Placeholder 5">
            <a:extLst>
              <a:ext uri="{FF2B5EF4-FFF2-40B4-BE49-F238E27FC236}">
                <a16:creationId xmlns:a16="http://schemas.microsoft.com/office/drawing/2014/main" id="{0CEEBDE7-EFC8-4D44-92DC-F465AE035A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D2D7A5-8B9F-40F8-BF92-6DC0EF179FDB}"/>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3934569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65699-E377-48A4-A413-3BCCC603564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24E650-433E-411C-BE0F-96C9C6AE23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051DF97-0637-495F-AFAD-33F24FEEDEB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C9AE06C-85D8-40A1-A5EA-9E35F98912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1677AD0-5CA6-4DD5-8BC7-BCD11FB0A4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E562B58-7540-4886-8D8A-D46B38EB2627}"/>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8" name="Footer Placeholder 7">
            <a:extLst>
              <a:ext uri="{FF2B5EF4-FFF2-40B4-BE49-F238E27FC236}">
                <a16:creationId xmlns:a16="http://schemas.microsoft.com/office/drawing/2014/main" id="{B0125B13-A7A5-4E38-8D6E-E535C220D1F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8F9574-931B-4EC8-88BA-E8DFC7D5098A}"/>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816805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3E33-D584-418D-A868-4CB38148C7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D75C20-BAD6-4F49-8E7D-555642143FF5}"/>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4" name="Footer Placeholder 3">
            <a:extLst>
              <a:ext uri="{FF2B5EF4-FFF2-40B4-BE49-F238E27FC236}">
                <a16:creationId xmlns:a16="http://schemas.microsoft.com/office/drawing/2014/main" id="{45F64CC8-915D-421F-9B46-79CEF9914FD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78945FD-54DE-4065-B3EE-E4DAD6F2EF7E}"/>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3748871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DCD92E-1B21-450F-B107-B3ED47A7E8A2}"/>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3" name="Footer Placeholder 2">
            <a:extLst>
              <a:ext uri="{FF2B5EF4-FFF2-40B4-BE49-F238E27FC236}">
                <a16:creationId xmlns:a16="http://schemas.microsoft.com/office/drawing/2014/main" id="{DF5FFCE9-6616-4D3C-9882-A2E8D1F2D7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E3A3DD-FAA3-43DF-A08A-873F8C010369}"/>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208203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2B07-759B-4847-9845-2F6B22770A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543ED3-D767-43E3-8FBD-FC8D6BF7B1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9FEB14-D9DF-43D7-A01B-B2C38FAAF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4465C3-5506-413A-9705-C29AE08A4A38}"/>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6" name="Footer Placeholder 5">
            <a:extLst>
              <a:ext uri="{FF2B5EF4-FFF2-40B4-BE49-F238E27FC236}">
                <a16:creationId xmlns:a16="http://schemas.microsoft.com/office/drawing/2014/main" id="{DE06C421-7802-4E08-B05A-19C1879D33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7529D9-FD32-4EAB-91C3-DDDD1851C1FA}"/>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1342765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348F-7ABA-4BA4-8C53-52A4277244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5C2ADE-83E3-42CC-A38C-87C614D0B2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E87E8-2457-44E2-9CFF-BD3E13A3A3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A0F64AA-50F8-444C-8390-7CC195E432CE}"/>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6" name="Footer Placeholder 5">
            <a:extLst>
              <a:ext uri="{FF2B5EF4-FFF2-40B4-BE49-F238E27FC236}">
                <a16:creationId xmlns:a16="http://schemas.microsoft.com/office/drawing/2014/main" id="{0960639A-F1CD-41EE-8226-F289621DAE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3435C8-F4F3-4EDE-9FB8-FF92292E99D2}"/>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378749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8BB47-3B34-4514-B007-E58E1CDC67E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89D59E-F7F1-4FB4-9FAD-442637FE376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C16296-31BC-4666-BD89-5465E0C4BAFA}"/>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5" name="Footer Placeholder 4">
            <a:extLst>
              <a:ext uri="{FF2B5EF4-FFF2-40B4-BE49-F238E27FC236}">
                <a16:creationId xmlns:a16="http://schemas.microsoft.com/office/drawing/2014/main" id="{710BBE5B-1992-41EB-A8C3-37C8130FD2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2B766-5DA7-47D3-8F8A-6B16706E2E4C}"/>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3391837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11C557-937A-4307-BEC8-07D647B5A5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297E43-61E3-4392-BE5B-B9D7E123FDB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D6E53E-F490-42BF-A141-8D54CF6BDB8D}"/>
              </a:ext>
            </a:extLst>
          </p:cNvPr>
          <p:cNvSpPr>
            <a:spLocks noGrp="1"/>
          </p:cNvSpPr>
          <p:nvPr>
            <p:ph type="dt" sz="half" idx="10"/>
          </p:nvPr>
        </p:nvSpPr>
        <p:spPr/>
        <p:txBody>
          <a:bodyPr/>
          <a:lstStyle/>
          <a:p>
            <a:fld id="{D702AC2F-6CBC-4F56-BC79-630CF2CC97CF}" type="datetimeFigureOut">
              <a:rPr lang="en-GB" smtClean="0"/>
              <a:t>06/03/2019</a:t>
            </a:fld>
            <a:endParaRPr lang="en-GB"/>
          </a:p>
        </p:txBody>
      </p:sp>
      <p:sp>
        <p:nvSpPr>
          <p:cNvPr id="5" name="Footer Placeholder 4">
            <a:extLst>
              <a:ext uri="{FF2B5EF4-FFF2-40B4-BE49-F238E27FC236}">
                <a16:creationId xmlns:a16="http://schemas.microsoft.com/office/drawing/2014/main" id="{1D8AF06C-31BA-47A1-9342-0FF9BA45FF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7562E4-68B0-4D80-AF97-2FB5FD14A583}"/>
              </a:ext>
            </a:extLst>
          </p:cNvPr>
          <p:cNvSpPr>
            <a:spLocks noGrp="1"/>
          </p:cNvSpPr>
          <p:nvPr>
            <p:ph type="sldNum" sz="quarter" idx="12"/>
          </p:nvPr>
        </p:nvSpPr>
        <p:spPr/>
        <p:txBody>
          <a:bodyPr/>
          <a:lstStyle/>
          <a:p>
            <a:fld id="{586CC72B-5226-46CF-8AB7-71BA2AFCEE63}" type="slidenum">
              <a:rPr lang="en-GB" smtClean="0"/>
              <a:t>‹#›</a:t>
            </a:fld>
            <a:endParaRPr lang="en-GB"/>
          </a:p>
        </p:txBody>
      </p:sp>
    </p:spTree>
    <p:extLst>
      <p:ext uri="{BB962C8B-B14F-4D97-AF65-F5344CB8AC3E}">
        <p14:creationId xmlns:p14="http://schemas.microsoft.com/office/powerpoint/2010/main" val="653171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E00F4B-D872-4AC2-96D6-642E3E6440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26BF17-87AE-4750-BBB7-A413E2D437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1A6F35-5A81-4221-9513-2BA6D47D6A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02AC2F-6CBC-4F56-BC79-630CF2CC97CF}" type="datetimeFigureOut">
              <a:rPr lang="en-GB" smtClean="0"/>
              <a:t>06/03/2019</a:t>
            </a:fld>
            <a:endParaRPr lang="en-GB"/>
          </a:p>
        </p:txBody>
      </p:sp>
      <p:sp>
        <p:nvSpPr>
          <p:cNvPr id="5" name="Footer Placeholder 4">
            <a:extLst>
              <a:ext uri="{FF2B5EF4-FFF2-40B4-BE49-F238E27FC236}">
                <a16:creationId xmlns:a16="http://schemas.microsoft.com/office/drawing/2014/main" id="{758D14C4-EAF2-4367-BCA6-C2AD0485E2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532F32-008B-4CE8-A3E9-14281309BF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CC72B-5226-46CF-8AB7-71BA2AFCEE63}" type="slidenum">
              <a:rPr lang="en-GB" smtClean="0"/>
              <a:t>‹#›</a:t>
            </a:fld>
            <a:endParaRPr lang="en-GB"/>
          </a:p>
        </p:txBody>
      </p:sp>
    </p:spTree>
    <p:extLst>
      <p:ext uri="{BB962C8B-B14F-4D97-AF65-F5344CB8AC3E}">
        <p14:creationId xmlns:p14="http://schemas.microsoft.com/office/powerpoint/2010/main" val="2059052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AD449-6844-4D15-A2A2-1F84B4DA0555}"/>
              </a:ext>
            </a:extLst>
          </p:cNvPr>
          <p:cNvSpPr>
            <a:spLocks noGrp="1"/>
          </p:cNvSpPr>
          <p:nvPr>
            <p:ph type="ctrTitle"/>
          </p:nvPr>
        </p:nvSpPr>
        <p:spPr/>
        <p:txBody>
          <a:bodyPr/>
          <a:lstStyle/>
          <a:p>
            <a:r>
              <a:rPr lang="en-GB" dirty="0"/>
              <a:t>‘ISMs In The Art Gallery</a:t>
            </a:r>
          </a:p>
        </p:txBody>
      </p:sp>
      <p:sp>
        <p:nvSpPr>
          <p:cNvPr id="3" name="Subtitle 2">
            <a:extLst>
              <a:ext uri="{FF2B5EF4-FFF2-40B4-BE49-F238E27FC236}">
                <a16:creationId xmlns:a16="http://schemas.microsoft.com/office/drawing/2014/main" id="{1D2B4137-850E-4619-9D61-0E989F902F4D}"/>
              </a:ext>
            </a:extLst>
          </p:cNvPr>
          <p:cNvSpPr>
            <a:spLocks noGrp="1"/>
          </p:cNvSpPr>
          <p:nvPr>
            <p:ph type="subTitle" idx="1"/>
          </p:nvPr>
        </p:nvSpPr>
        <p:spPr/>
        <p:txBody>
          <a:bodyPr/>
          <a:lstStyle/>
          <a:p>
            <a:r>
              <a:rPr lang="en-GB" dirty="0"/>
              <a:t>Kat Outten</a:t>
            </a:r>
          </a:p>
        </p:txBody>
      </p:sp>
    </p:spTree>
    <p:extLst>
      <p:ext uri="{BB962C8B-B14F-4D97-AF65-F5344CB8AC3E}">
        <p14:creationId xmlns:p14="http://schemas.microsoft.com/office/powerpoint/2010/main" val="63258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5510D-7158-4E59-8F84-4E2A2F8F3991}"/>
              </a:ext>
            </a:extLst>
          </p:cNvPr>
          <p:cNvSpPr>
            <a:spLocks noGrp="1"/>
          </p:cNvSpPr>
          <p:nvPr>
            <p:ph type="title"/>
          </p:nvPr>
        </p:nvSpPr>
        <p:spPr/>
        <p:txBody>
          <a:bodyPr/>
          <a:lstStyle/>
          <a:p>
            <a:r>
              <a:rPr lang="en-GB" dirty="0"/>
              <a:t>Adolf Loos- a bad dude</a:t>
            </a:r>
          </a:p>
        </p:txBody>
      </p:sp>
      <p:sp>
        <p:nvSpPr>
          <p:cNvPr id="3" name="Content Placeholder 2">
            <a:extLst>
              <a:ext uri="{FF2B5EF4-FFF2-40B4-BE49-F238E27FC236}">
                <a16:creationId xmlns:a16="http://schemas.microsoft.com/office/drawing/2014/main" id="{B5928D3A-A16C-4345-9E17-5557D147F26B}"/>
              </a:ext>
            </a:extLst>
          </p:cNvPr>
          <p:cNvSpPr>
            <a:spLocks noGrp="1"/>
          </p:cNvSpPr>
          <p:nvPr>
            <p:ph idx="1"/>
          </p:nvPr>
        </p:nvSpPr>
        <p:spPr>
          <a:xfrm>
            <a:off x="838200" y="1896647"/>
            <a:ext cx="10515600" cy="4596228"/>
          </a:xfrm>
        </p:spPr>
        <p:txBody>
          <a:bodyPr>
            <a:normAutofit fontScale="62500" lnSpcReduction="20000"/>
          </a:bodyPr>
          <a:lstStyle/>
          <a:p>
            <a:r>
              <a:rPr lang="en-GB" dirty="0"/>
              <a:t>“</a:t>
            </a:r>
            <a:r>
              <a:rPr lang="en-GB" i="1" dirty="0"/>
              <a:t>They </a:t>
            </a:r>
            <a:r>
              <a:rPr lang="en-GB" dirty="0"/>
              <a:t>[Austrian </a:t>
            </a:r>
            <a:r>
              <a:rPr lang="en-GB" dirty="0" err="1"/>
              <a:t>Ornamentalists</a:t>
            </a:r>
            <a:r>
              <a:rPr lang="en-GB" dirty="0"/>
              <a:t>]</a:t>
            </a:r>
            <a:r>
              <a:rPr lang="en-GB" i="1" dirty="0"/>
              <a:t> say</a:t>
            </a:r>
            <a:r>
              <a:rPr lang="en-GB" i="1" dirty="0">
                <a:highlight>
                  <a:srgbClr val="FFFF00"/>
                </a:highlight>
              </a:rPr>
              <a:t>: ‘We prefer a consumer who has a set of furniture that becomes intolerable to him after 10 years, and who is consequently forced to refurnish every ten years, to one who only buys an object when the old one is worn out</a:t>
            </a:r>
            <a:r>
              <a:rPr lang="en-GB" dirty="0"/>
              <a:t>”. (</a:t>
            </a:r>
            <a:r>
              <a:rPr lang="en-GB" dirty="0" err="1"/>
              <a:t>pg</a:t>
            </a:r>
            <a:r>
              <a:rPr lang="en-GB" dirty="0"/>
              <a:t> 23) Already, in 1908, consumerism was happening, although we tend to think of it as a much more modern invention. It is also interesting that this was written in an age where decorated goods were becoming more widely affordable and accessible. The connotations of this could be that wealthier academics and architects, such as Loos, were turning against ornament due to the rise in accessibility and affordability. By decrying it as something that only “backwards” people, i.e. the lower classes, aspire to own he is implying that the “modern” man is above the lower classes who still own ornamented objects. If </a:t>
            </a:r>
            <a:r>
              <a:rPr lang="en-GB" i="1" dirty="0">
                <a:highlight>
                  <a:srgbClr val="FFFF00"/>
                </a:highlight>
              </a:rPr>
              <a:t>“The evolution of culture is synonymous with the removal of ornament from utilitarian objects</a:t>
            </a:r>
            <a:r>
              <a:rPr lang="en-GB" i="1" dirty="0"/>
              <a:t>” </a:t>
            </a:r>
            <a:r>
              <a:rPr lang="en-GB" dirty="0"/>
              <a:t>(</a:t>
            </a:r>
            <a:r>
              <a:rPr lang="en-GB" dirty="0" err="1"/>
              <a:t>pg</a:t>
            </a:r>
            <a:r>
              <a:rPr lang="en-GB" dirty="0"/>
              <a:t> 20) then those who still own ornamented objects are unevolved, in his mind. He goes on to say: </a:t>
            </a:r>
            <a:br>
              <a:rPr lang="en-GB" dirty="0"/>
            </a:br>
            <a:r>
              <a:rPr lang="en-GB" dirty="0"/>
              <a:t>“</a:t>
            </a:r>
            <a:r>
              <a:rPr lang="en-GB" i="1" dirty="0">
                <a:highlight>
                  <a:srgbClr val="FFFF00"/>
                </a:highlight>
              </a:rPr>
              <a:t>the urge to ornament one’s face and everything within reach is the start of plastic art. It is the baby talk of painting…But the man of our day who, in response to an inner urge, smears the walls with erotic symbols is a criminal or a degenerate… what is natural to the Papuan and the child is a symptom of degeneracy in the modern adult.”</a:t>
            </a:r>
            <a:r>
              <a:rPr lang="en-GB" dirty="0">
                <a:highlight>
                  <a:srgbClr val="FFFF00"/>
                </a:highlight>
              </a:rPr>
              <a:t> </a:t>
            </a:r>
            <a:r>
              <a:rPr lang="en-GB" dirty="0"/>
              <a:t>(</a:t>
            </a:r>
            <a:r>
              <a:rPr lang="en-GB" dirty="0" err="1"/>
              <a:t>pg</a:t>
            </a:r>
            <a:r>
              <a:rPr lang="en-GB" dirty="0"/>
              <a:t> 19-20) </a:t>
            </a:r>
            <a:br>
              <a:rPr lang="en-GB" dirty="0"/>
            </a:br>
            <a:r>
              <a:rPr lang="en-GB" dirty="0"/>
              <a:t>To give context, at the beginning of the piece he talks about the tribes of Papua New Guinea- comparing them to criminals and children in the way they tattoo their bodies and decorate their objects. Yet again we see the inherent classism present throughout Ornament and Crime; those who succumb to ornament are likened to children, criminals, and the uneducated tribes of Papua New Guinea. Clearly in his mind the well-to-do who are abandoning ornament are wealthier, white, and educated. </a:t>
            </a:r>
          </a:p>
          <a:p>
            <a:r>
              <a:rPr lang="en-GB" b="1" dirty="0"/>
              <a:t>This is also super racist, on top of all the classism</a:t>
            </a:r>
            <a:endParaRPr lang="en-GB" dirty="0"/>
          </a:p>
        </p:txBody>
      </p:sp>
    </p:spTree>
    <p:extLst>
      <p:ext uri="{BB962C8B-B14F-4D97-AF65-F5344CB8AC3E}">
        <p14:creationId xmlns:p14="http://schemas.microsoft.com/office/powerpoint/2010/main" val="1572152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16E0D6-E330-4783-8C0A-A7848224468A}"/>
              </a:ext>
            </a:extLst>
          </p:cNvPr>
          <p:cNvSpPr>
            <a:spLocks noGrp="1"/>
          </p:cNvSpPr>
          <p:nvPr>
            <p:ph idx="1"/>
          </p:nvPr>
        </p:nvSpPr>
        <p:spPr>
          <a:xfrm>
            <a:off x="838200" y="310718"/>
            <a:ext cx="10515600" cy="5370990"/>
          </a:xfrm>
        </p:spPr>
        <p:txBody>
          <a:bodyPr/>
          <a:lstStyle/>
          <a:p>
            <a:r>
              <a:rPr lang="en-GB" dirty="0"/>
              <a:t>The idea that you only need unornamented objects, and a minimal amount of them, has existed since Loos wrote “Ornament and Crime”- where the previous quotes are from. This is an inherently classist idea, as lower class (i.e. poor) people often have unstable income, meaning when we do actually have money we tend to stockpile basic necessities</a:t>
            </a:r>
          </a:p>
          <a:p>
            <a:r>
              <a:rPr lang="en-GB" dirty="0"/>
              <a:t>It could be that Loos’ push towards minimalism was a reaction to the fact that the industrial revolution made ornamented objects, previously only affordable to the wealthy, cheaper and more accessible</a:t>
            </a:r>
          </a:p>
          <a:p>
            <a:r>
              <a:rPr lang="en-GB" dirty="0"/>
              <a:t>His lecture heavily inspired minimalism despite being written much earlier than the movement</a:t>
            </a:r>
          </a:p>
          <a:p>
            <a:endParaRPr lang="en-GB" dirty="0"/>
          </a:p>
        </p:txBody>
      </p:sp>
    </p:spTree>
    <p:extLst>
      <p:ext uri="{BB962C8B-B14F-4D97-AF65-F5344CB8AC3E}">
        <p14:creationId xmlns:p14="http://schemas.microsoft.com/office/powerpoint/2010/main" val="391183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1FB29-66EB-41AC-B5D8-56A01103586B}"/>
              </a:ext>
            </a:extLst>
          </p:cNvPr>
          <p:cNvSpPr>
            <a:spLocks noGrp="1"/>
          </p:cNvSpPr>
          <p:nvPr>
            <p:ph type="title"/>
          </p:nvPr>
        </p:nvSpPr>
        <p:spPr/>
        <p:txBody>
          <a:bodyPr/>
          <a:lstStyle/>
          <a:p>
            <a:r>
              <a:rPr lang="en-GB" dirty="0"/>
              <a:t>White- ethical? Moral? Religious? Progression?</a:t>
            </a:r>
          </a:p>
        </p:txBody>
      </p:sp>
      <p:sp>
        <p:nvSpPr>
          <p:cNvPr id="3" name="Content Placeholder 2">
            <a:extLst>
              <a:ext uri="{FF2B5EF4-FFF2-40B4-BE49-F238E27FC236}">
                <a16:creationId xmlns:a16="http://schemas.microsoft.com/office/drawing/2014/main" id="{97D301DB-8B0D-4260-BBC3-E811F303DFEB}"/>
              </a:ext>
            </a:extLst>
          </p:cNvPr>
          <p:cNvSpPr>
            <a:spLocks noGrp="1"/>
          </p:cNvSpPr>
          <p:nvPr>
            <p:ph idx="1"/>
          </p:nvPr>
        </p:nvSpPr>
        <p:spPr/>
        <p:txBody>
          <a:bodyPr>
            <a:normAutofit fontScale="85000" lnSpcReduction="20000"/>
          </a:bodyPr>
          <a:lstStyle/>
          <a:p>
            <a:r>
              <a:rPr lang="en-GB" dirty="0"/>
              <a:t>“</a:t>
            </a:r>
            <a:r>
              <a:rPr lang="en-GB" i="1" dirty="0">
                <a:highlight>
                  <a:srgbClr val="FFFF00"/>
                </a:highlight>
              </a:rPr>
              <a:t>The styles of the past would have no place in the sane and healthy world of the future. The case against ornament seemed unanswerable in the 1920s and 1930s. Its loss seemed a trifling price to pay for a progress which extended beyond aesthetics- or technology itself- and which, it was claimed by its apostles, had an ethical and moral basis.”</a:t>
            </a:r>
            <a:r>
              <a:rPr lang="en-GB" dirty="0">
                <a:highlight>
                  <a:srgbClr val="FFFF00"/>
                </a:highlight>
              </a:rPr>
              <a:t> </a:t>
            </a:r>
            <a:r>
              <a:rPr lang="en-GB" dirty="0"/>
              <a:t>(</a:t>
            </a:r>
            <a:r>
              <a:rPr lang="en-GB" dirty="0" err="1"/>
              <a:t>pg</a:t>
            </a:r>
            <a:r>
              <a:rPr lang="en-GB" dirty="0"/>
              <a:t> 263) Durant. S. 1986 (Ornament: From the Industrial Revolution to Today)</a:t>
            </a:r>
          </a:p>
          <a:p>
            <a:r>
              <a:rPr lang="en-GB" dirty="0"/>
              <a:t>Here Durant mentions the “ethical and moral basis” of Modernism, and this ties in directly with what Loos goes on to say, in Ornament and Crime-</a:t>
            </a:r>
            <a:br>
              <a:rPr lang="en-GB" dirty="0"/>
            </a:br>
            <a:r>
              <a:rPr lang="en-GB" dirty="0"/>
              <a:t>“</a:t>
            </a:r>
            <a:r>
              <a:rPr lang="en-GB" i="1" dirty="0">
                <a:highlight>
                  <a:srgbClr val="FFFF00"/>
                </a:highlight>
              </a:rPr>
              <a:t>Every age had its style, is our age alone to be refused a style? By style, people meant ornament... We have outgrown ornament; we have fought our way through to freedom from ornament. See, the time is nigh, fulfilment awaits us. Soon the streets of the city will glisten like white walls. Like Zion, the holy city, the capital of heave</a:t>
            </a:r>
            <a:r>
              <a:rPr lang="en-GB" i="1" dirty="0"/>
              <a:t>n.”</a:t>
            </a:r>
            <a:r>
              <a:rPr lang="en-GB" dirty="0"/>
              <a:t> (</a:t>
            </a:r>
            <a:r>
              <a:rPr lang="en-GB" dirty="0" err="1"/>
              <a:t>Pg</a:t>
            </a:r>
            <a:r>
              <a:rPr lang="en-GB" dirty="0"/>
              <a:t> 20) We can see the religious ideas of white creeping in here- he speaks of “fulfilment”, and the “white walls of Zion”, and this is echoed in The White Cube: The Ideology of the Gallery Space, written much later.</a:t>
            </a:r>
            <a:br>
              <a:rPr lang="en-GB" dirty="0"/>
            </a:br>
            <a:endParaRPr lang="en-GB" dirty="0"/>
          </a:p>
        </p:txBody>
      </p:sp>
    </p:spTree>
    <p:extLst>
      <p:ext uri="{BB962C8B-B14F-4D97-AF65-F5344CB8AC3E}">
        <p14:creationId xmlns:p14="http://schemas.microsoft.com/office/powerpoint/2010/main" val="3564377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8AB333-598C-42B6-AEEF-B7C0E28EFFA1}"/>
              </a:ext>
            </a:extLst>
          </p:cNvPr>
          <p:cNvSpPr>
            <a:spLocks noGrp="1"/>
          </p:cNvSpPr>
          <p:nvPr>
            <p:ph idx="1"/>
          </p:nvPr>
        </p:nvSpPr>
        <p:spPr>
          <a:xfrm>
            <a:off x="838200" y="896646"/>
            <a:ext cx="10515600" cy="5280318"/>
          </a:xfrm>
        </p:spPr>
        <p:txBody>
          <a:bodyPr>
            <a:normAutofit fontScale="70000" lnSpcReduction="20000"/>
          </a:bodyPr>
          <a:lstStyle/>
          <a:p>
            <a:r>
              <a:rPr lang="en-GB" dirty="0"/>
              <a:t>In a LOT of the texts I looked at for my research paper white walls and the White Cube style gallery space are described as:</a:t>
            </a:r>
          </a:p>
          <a:p>
            <a:r>
              <a:rPr lang="en-GB" dirty="0"/>
              <a:t>Ethical </a:t>
            </a:r>
          </a:p>
          <a:p>
            <a:r>
              <a:rPr lang="en-GB" dirty="0"/>
              <a:t>Moral</a:t>
            </a:r>
          </a:p>
          <a:p>
            <a:r>
              <a:rPr lang="en-GB" dirty="0"/>
              <a:t>Holy</a:t>
            </a:r>
          </a:p>
          <a:p>
            <a:r>
              <a:rPr lang="en-GB" dirty="0">
                <a:highlight>
                  <a:srgbClr val="FFFF00"/>
                </a:highlight>
              </a:rPr>
              <a:t>“</a:t>
            </a:r>
            <a:r>
              <a:rPr lang="en-GB" i="1" dirty="0">
                <a:highlight>
                  <a:srgbClr val="FFFF00"/>
                </a:highlight>
              </a:rPr>
              <a:t>Since this is a space where access to higher metaphysical realms is made to seem available, it must be sheltered from the appearance of change and time. This specially segregated space is a kind of non-space, ultra-space, or ideal space where the surrounding matrix of space-time is symbolically annulled.”</a:t>
            </a:r>
          </a:p>
          <a:p>
            <a:r>
              <a:rPr lang="en-GB" i="1" dirty="0"/>
              <a:t>“segregated space” </a:t>
            </a:r>
            <a:r>
              <a:rPr lang="en-GB" dirty="0"/>
              <a:t>does not sound great…</a:t>
            </a:r>
          </a:p>
          <a:p>
            <a:r>
              <a:rPr lang="en-GB" i="1" dirty="0">
                <a:highlight>
                  <a:srgbClr val="FFFF00"/>
                </a:highlight>
              </a:rPr>
              <a:t>“the white cube suggests the eternal ratification of the claims of the caste or group sharing that sensibility. As a ritual place of meeting for members of that caste or group, it censors out the world of social variation, promoting a sense of the sole reality of its own point of view and, consequently, its endurance or eternal rightness. Seen thus, the endurance of a certain power structure is the end for which the sympathetic magic of the white cube is devised”</a:t>
            </a:r>
          </a:p>
          <a:p>
            <a:r>
              <a:rPr lang="en-GB" dirty="0"/>
              <a:t>And neither does all the jargon…</a:t>
            </a:r>
          </a:p>
          <a:p>
            <a:r>
              <a:rPr lang="en-GB" dirty="0"/>
              <a:t>Or the words “caste” and “power structure” </a:t>
            </a:r>
          </a:p>
          <a:p>
            <a:endParaRPr lang="en-GB" dirty="0">
              <a:highlight>
                <a:srgbClr val="FFFF00"/>
              </a:highlight>
            </a:endParaRPr>
          </a:p>
        </p:txBody>
      </p:sp>
    </p:spTree>
    <p:extLst>
      <p:ext uri="{BB962C8B-B14F-4D97-AF65-F5344CB8AC3E}">
        <p14:creationId xmlns:p14="http://schemas.microsoft.com/office/powerpoint/2010/main" val="3652723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DA434-01F6-450F-9D21-7CBA28E2C7DC}"/>
              </a:ext>
            </a:extLst>
          </p:cNvPr>
          <p:cNvSpPr>
            <a:spLocks noGrp="1"/>
          </p:cNvSpPr>
          <p:nvPr>
            <p:ph idx="1"/>
          </p:nvPr>
        </p:nvSpPr>
        <p:spPr>
          <a:xfrm>
            <a:off x="838200" y="1216240"/>
            <a:ext cx="10515600" cy="5289196"/>
          </a:xfrm>
        </p:spPr>
        <p:txBody>
          <a:bodyPr/>
          <a:lstStyle/>
          <a:p>
            <a:r>
              <a:rPr lang="en-GB" dirty="0"/>
              <a:t>Most older art that survives existed because it was commissioned by the rich, and owned by the rich, still exists as it was taken care of by the rich- “</a:t>
            </a:r>
            <a:r>
              <a:rPr lang="en-GB" i="1" dirty="0">
                <a:highlight>
                  <a:srgbClr val="FFFF00"/>
                </a:highlight>
              </a:rPr>
              <a:t>promoting a sense of the sole reality of its own point of view” </a:t>
            </a:r>
          </a:p>
          <a:p>
            <a:r>
              <a:rPr lang="en-GB" dirty="0"/>
              <a:t>What we need is:</a:t>
            </a:r>
            <a:br>
              <a:rPr lang="en-GB" dirty="0"/>
            </a:br>
            <a:r>
              <a:rPr lang="en-GB" dirty="0"/>
              <a:t>-  more art made by a wider variety of people- art that reflects the diversity of our modern world</a:t>
            </a:r>
            <a:br>
              <a:rPr lang="en-GB" dirty="0"/>
            </a:br>
            <a:r>
              <a:rPr lang="en-GB" dirty="0"/>
              <a:t>- gallery spaces to be less segregated and more accessible for everyone</a:t>
            </a:r>
          </a:p>
        </p:txBody>
      </p:sp>
    </p:spTree>
    <p:extLst>
      <p:ext uri="{BB962C8B-B14F-4D97-AF65-F5344CB8AC3E}">
        <p14:creationId xmlns:p14="http://schemas.microsoft.com/office/powerpoint/2010/main" val="3628114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217E-116C-46DF-BCB7-2E6B4F0DB0AB}"/>
              </a:ext>
            </a:extLst>
          </p:cNvPr>
          <p:cNvSpPr>
            <a:spLocks noGrp="1"/>
          </p:cNvSpPr>
          <p:nvPr>
            <p:ph type="title"/>
          </p:nvPr>
        </p:nvSpPr>
        <p:spPr/>
        <p:txBody>
          <a:bodyPr/>
          <a:lstStyle/>
          <a:p>
            <a:r>
              <a:rPr lang="en-GB" dirty="0"/>
              <a:t>How can we change things?</a:t>
            </a:r>
          </a:p>
        </p:txBody>
      </p:sp>
      <p:sp>
        <p:nvSpPr>
          <p:cNvPr id="3" name="Content Placeholder 2">
            <a:extLst>
              <a:ext uri="{FF2B5EF4-FFF2-40B4-BE49-F238E27FC236}">
                <a16:creationId xmlns:a16="http://schemas.microsoft.com/office/drawing/2014/main" id="{E6B63CCD-330D-4ECF-BE5D-A263E14CC2E4}"/>
              </a:ext>
            </a:extLst>
          </p:cNvPr>
          <p:cNvSpPr>
            <a:spLocks noGrp="1"/>
          </p:cNvSpPr>
          <p:nvPr>
            <p:ph idx="1"/>
          </p:nvPr>
        </p:nvSpPr>
        <p:spPr>
          <a:xfrm>
            <a:off x="838200" y="2553594"/>
            <a:ext cx="10515600" cy="1467991"/>
          </a:xfrm>
        </p:spPr>
        <p:txBody>
          <a:bodyPr/>
          <a:lstStyle/>
          <a:p>
            <a:r>
              <a:rPr lang="en-GB" b="1" dirty="0"/>
              <a:t>Encourage and support artists of colour, disabled artists, queer artists and women artists </a:t>
            </a:r>
          </a:p>
          <a:p>
            <a:r>
              <a:rPr lang="en-GB" b="1" dirty="0"/>
              <a:t>Make your work more accessible to a wider audience</a:t>
            </a:r>
          </a:p>
        </p:txBody>
      </p:sp>
    </p:spTree>
    <p:extLst>
      <p:ext uri="{BB962C8B-B14F-4D97-AF65-F5344CB8AC3E}">
        <p14:creationId xmlns:p14="http://schemas.microsoft.com/office/powerpoint/2010/main" val="1897477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D767-4AFF-4387-9024-176C9C62AFF9}"/>
              </a:ext>
            </a:extLst>
          </p:cNvPr>
          <p:cNvSpPr>
            <a:spLocks noGrp="1"/>
          </p:cNvSpPr>
          <p:nvPr>
            <p:ph type="title"/>
          </p:nvPr>
        </p:nvSpPr>
        <p:spPr/>
        <p:txBody>
          <a:bodyPr/>
          <a:lstStyle/>
          <a:p>
            <a:r>
              <a:rPr lang="en-GB" dirty="0"/>
              <a:t>How does my work relate to this?</a:t>
            </a:r>
          </a:p>
        </p:txBody>
      </p:sp>
      <p:sp>
        <p:nvSpPr>
          <p:cNvPr id="3" name="Content Placeholder 2">
            <a:extLst>
              <a:ext uri="{FF2B5EF4-FFF2-40B4-BE49-F238E27FC236}">
                <a16:creationId xmlns:a16="http://schemas.microsoft.com/office/drawing/2014/main" id="{41032262-AAD8-440B-934E-C1F7085EBDFC}"/>
              </a:ext>
            </a:extLst>
          </p:cNvPr>
          <p:cNvSpPr>
            <a:spLocks noGrp="1"/>
          </p:cNvSpPr>
          <p:nvPr>
            <p:ph idx="1"/>
          </p:nvPr>
        </p:nvSpPr>
        <p:spPr/>
        <p:txBody>
          <a:bodyPr/>
          <a:lstStyle/>
          <a:p>
            <a:r>
              <a:rPr lang="en-GB" dirty="0"/>
              <a:t>My project aims to encourage the audience to slow down in the gallery space, sit down, and interact with the work</a:t>
            </a:r>
          </a:p>
          <a:p>
            <a:r>
              <a:rPr lang="en-GB" dirty="0"/>
              <a:t>I want to make sure I use accessible language when talking/writing about my work </a:t>
            </a:r>
          </a:p>
          <a:p>
            <a:r>
              <a:rPr lang="en-GB" dirty="0"/>
              <a:t>I want to make work that goes beyond the visual- engaging other senses, i.e. touch/sound </a:t>
            </a:r>
          </a:p>
          <a:p>
            <a:r>
              <a:rPr lang="en-GB" dirty="0"/>
              <a:t>Making work more engaging can help make it more accessible- it shows that art can go beyond paintings hung on a wall, and can ease viewers into the modern art world</a:t>
            </a:r>
          </a:p>
        </p:txBody>
      </p:sp>
    </p:spTree>
    <p:extLst>
      <p:ext uri="{BB962C8B-B14F-4D97-AF65-F5344CB8AC3E}">
        <p14:creationId xmlns:p14="http://schemas.microsoft.com/office/powerpoint/2010/main" val="750057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16E21-3B7D-481C-8429-C6FF7080A29E}"/>
              </a:ext>
            </a:extLst>
          </p:cNvPr>
          <p:cNvSpPr>
            <a:spLocks noGrp="1"/>
          </p:cNvSpPr>
          <p:nvPr>
            <p:ph type="title"/>
          </p:nvPr>
        </p:nvSpPr>
        <p:spPr/>
        <p:txBody>
          <a:bodyPr/>
          <a:lstStyle/>
          <a:p>
            <a:r>
              <a:rPr lang="en-GB" dirty="0"/>
              <a:t>What now?</a:t>
            </a:r>
          </a:p>
        </p:txBody>
      </p:sp>
      <p:sp>
        <p:nvSpPr>
          <p:cNvPr id="3" name="Content Placeholder 2">
            <a:extLst>
              <a:ext uri="{FF2B5EF4-FFF2-40B4-BE49-F238E27FC236}">
                <a16:creationId xmlns:a16="http://schemas.microsoft.com/office/drawing/2014/main" id="{0D038AF6-749A-4DDA-80F7-06C071BCC72D}"/>
              </a:ext>
            </a:extLst>
          </p:cNvPr>
          <p:cNvSpPr>
            <a:spLocks noGrp="1"/>
          </p:cNvSpPr>
          <p:nvPr>
            <p:ph idx="1"/>
          </p:nvPr>
        </p:nvSpPr>
        <p:spPr/>
        <p:txBody>
          <a:bodyPr/>
          <a:lstStyle/>
          <a:p>
            <a:r>
              <a:rPr lang="en-GB" dirty="0"/>
              <a:t>Finish the aluminium pieces</a:t>
            </a:r>
          </a:p>
          <a:p>
            <a:r>
              <a:rPr lang="en-GB" dirty="0"/>
              <a:t>Finish 3D scanning/printing</a:t>
            </a:r>
          </a:p>
          <a:p>
            <a:r>
              <a:rPr lang="en-GB" dirty="0"/>
              <a:t>Ceramic casting</a:t>
            </a:r>
          </a:p>
          <a:p>
            <a:r>
              <a:rPr lang="en-GB" dirty="0"/>
              <a:t>Find and then paint wooden table as per the plan</a:t>
            </a:r>
          </a:p>
          <a:p>
            <a:r>
              <a:rPr lang="en-GB" dirty="0"/>
              <a:t>Do I want to create holders for each object?</a:t>
            </a:r>
          </a:p>
          <a:p>
            <a:endParaRPr lang="en-GB" dirty="0"/>
          </a:p>
          <a:p>
            <a:pPr marL="0" indent="0">
              <a:buNone/>
            </a:pPr>
            <a:r>
              <a:rPr lang="en-GB" dirty="0"/>
              <a:t>P.S. (the irony of a white slideshow complaining about the white cube style gallery is not lost on me)</a:t>
            </a:r>
          </a:p>
        </p:txBody>
      </p:sp>
    </p:spTree>
    <p:extLst>
      <p:ext uri="{BB962C8B-B14F-4D97-AF65-F5344CB8AC3E}">
        <p14:creationId xmlns:p14="http://schemas.microsoft.com/office/powerpoint/2010/main" val="1535750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911</Words>
  <Application>Microsoft Office PowerPoint</Application>
  <PresentationFormat>Widescreen</PresentationFormat>
  <Paragraphs>38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‘ISMs In The Art Gallery</vt:lpstr>
      <vt:lpstr>Adolf Loos- a bad dude</vt:lpstr>
      <vt:lpstr>PowerPoint Presentation</vt:lpstr>
      <vt:lpstr>White- ethical? Moral? Religious? Progression?</vt:lpstr>
      <vt:lpstr>PowerPoint Presentation</vt:lpstr>
      <vt:lpstr>PowerPoint Presentation</vt:lpstr>
      <vt:lpstr>How can we change things?</vt:lpstr>
      <vt:lpstr>How does my work relate to this?</vt:lpstr>
      <vt:lpstr>What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‘ISMs In The Art Gallery</dc:title>
  <dc:creator>KaTheRinE Outten</dc:creator>
  <cp:lastModifiedBy>KaTheRinE Outten</cp:lastModifiedBy>
  <cp:revision>17</cp:revision>
  <dcterms:created xsi:type="dcterms:W3CDTF">2019-03-06T22:48:48Z</dcterms:created>
  <dcterms:modified xsi:type="dcterms:W3CDTF">2019-03-07T01:07:02Z</dcterms:modified>
</cp:coreProperties>
</file>